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5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3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0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36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6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7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8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6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5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3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2mSzBrr1hI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g0YCiu3QS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xqVAxPcYo4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lender.org/manual/en/latest/animation/armatures/skinning/introduction.html" TargetMode="External"/><Relationship Id="rId7" Type="http://schemas.openxmlformats.org/officeDocument/2006/relationships/hyperlink" Target="https://anatomy3datlas.com/" TargetMode="External"/><Relationship Id="rId2" Type="http://schemas.openxmlformats.org/officeDocument/2006/relationships/hyperlink" Target="https://web.twindom.com/human-3d-body-scan-dataset-for-research-from-3d-sca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reencrush.com/best-cgi-characters-in-movies/" TargetMode="External"/><Relationship Id="rId5" Type="http://schemas.openxmlformats.org/officeDocument/2006/relationships/hyperlink" Target="https://docs.blender.org/manual/en/2.79/rigging/armatures/bones/selecting.html" TargetMode="External"/><Relationship Id="rId4" Type="http://schemas.openxmlformats.org/officeDocument/2006/relationships/hyperlink" Target="https://i.ytimg.com/vi/ZmiZ6VkSJBE/maxresdefault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E8DD-42F3-8AE2-D382-256378AFF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Modeli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ljudskih likova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05A72-11AF-7880-007A-97CC314AD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0831"/>
            <a:ext cx="9144000" cy="1655762"/>
          </a:xfrm>
        </p:spPr>
        <p:txBody>
          <a:bodyPr>
            <a:normAutofit/>
          </a:bodyPr>
          <a:lstStyle/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Adam Ergotić</a:t>
            </a:r>
          </a:p>
        </p:txBody>
      </p:sp>
    </p:spTree>
    <p:extLst>
      <p:ext uri="{BB962C8B-B14F-4D97-AF65-F5344CB8AC3E}">
        <p14:creationId xmlns:p14="http://schemas.microsoft.com/office/powerpoint/2010/main" val="186241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5692-A7A9-7F5E-606E-14651AA4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modela pomoću MB-Lab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5ACAA-85CA-024F-B855-D4CA6A7B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dodatak za Blender</a:t>
            </a:r>
          </a:p>
          <a:p>
            <a:r>
              <a:rPr lang="hr-HR" dirty="0"/>
              <a:t>omogućuje generiranje modela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1689F-E70E-8D8A-32EA-CC8AF3BF4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3703" y="1690688"/>
            <a:ext cx="3990097" cy="50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3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4E00-FE8F-6DC9-91BC-FCA7FC76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F8D9C-8D14-428B-26FC-C47D3B4FC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4500" cy="4351338"/>
          </a:xfrm>
        </p:spPr>
        <p:txBody>
          <a:bodyPr/>
          <a:lstStyle/>
          <a:p>
            <a:r>
              <a:rPr lang="hr-HR" dirty="0"/>
              <a:t>engl. </a:t>
            </a:r>
            <a:r>
              <a:rPr lang="hr-HR" i="1" dirty="0"/>
              <a:t>rigging system</a:t>
            </a:r>
          </a:p>
          <a:p>
            <a:r>
              <a:rPr lang="hr-HR" dirty="0"/>
              <a:t>izrađuje se pomoću kostiju (engl. </a:t>
            </a:r>
            <a:r>
              <a:rPr lang="hr-HR" i="1" dirty="0"/>
              <a:t>bones</a:t>
            </a:r>
            <a:r>
              <a:rPr lang="hr-HR" dirty="0"/>
              <a:t>)</a:t>
            </a:r>
          </a:p>
          <a:p>
            <a:r>
              <a:rPr lang="hr-HR" dirty="0"/>
              <a:t>međusobno povezane kosti čine sustav za pokretanje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4CB061-F16D-09DF-8A6B-FE7E6ED1F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9" t="20556" r="18203" b="14166"/>
          <a:stretch/>
        </p:blipFill>
        <p:spPr bwMode="auto">
          <a:xfrm>
            <a:off x="6619875" y="4123802"/>
            <a:ext cx="5314950" cy="25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3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CBE-A4B2-A80E-7988-4D9BB10E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982B4-F139-652A-AD0C-242D151F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dodavanje jedne po jedne kosti</a:t>
            </a:r>
          </a:p>
          <a:p>
            <a:r>
              <a:rPr lang="hr-HR" dirty="0"/>
              <a:t>povezivanje kostiju</a:t>
            </a:r>
          </a:p>
          <a:p>
            <a:pPr lvl="1"/>
            <a:r>
              <a:rPr lang="hr-HR" dirty="0"/>
              <a:t>određivanje hijerarhije kostiju</a:t>
            </a:r>
          </a:p>
          <a:p>
            <a:r>
              <a:rPr lang="hr-HR" dirty="0"/>
              <a:t>imenovanje kostiju</a:t>
            </a:r>
          </a:p>
        </p:txBody>
      </p:sp>
      <p:pic>
        <p:nvPicPr>
          <p:cNvPr id="4" name="Picture 4" descr="Selecting — Blender Manual">
            <a:extLst>
              <a:ext uri="{FF2B5EF4-FFF2-40B4-BE49-F238E27FC236}">
                <a16:creationId xmlns:a16="http://schemas.microsoft.com/office/drawing/2014/main" id="{B1B0E00E-7318-2981-0CFF-DC79A1D5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3" y="3828195"/>
            <a:ext cx="4833936" cy="28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66C1B-8682-A78C-A03A-59B7F551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926" y="2117725"/>
            <a:ext cx="5234895" cy="262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E7B33-9EBA-8A32-940B-9691BB13A392}"/>
              </a:ext>
            </a:extLst>
          </p:cNvPr>
          <p:cNvSpPr txBox="1"/>
          <p:nvPr/>
        </p:nvSpPr>
        <p:spPr>
          <a:xfrm>
            <a:off x="6771926" y="4797980"/>
            <a:ext cx="523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b="1" i="1" dirty="0">
                <a:latin typeface="Arial" panose="020B0604020202020204" pitchFamily="34" charset="0"/>
                <a:cs typeface="Arial" panose="020B0604020202020204" pitchFamily="34" charset="0"/>
              </a:rPr>
              <a:t>Extrude </a:t>
            </a:r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funkcija za kosti</a:t>
            </a:r>
            <a:endParaRPr lang="hr-H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08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ABFB-6FE9-A5E4-0045-BEACB37F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81EFE-32D0-CB0B-F150-B6127DE90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hr-HR" dirty="0"/>
              <a:t>dodavanje kostiju pomoću </a:t>
            </a:r>
            <a:r>
              <a:rPr lang="hr-HR" i="1" dirty="0"/>
              <a:t>Extrude</a:t>
            </a:r>
            <a:r>
              <a:rPr lang="hr-HR" dirty="0"/>
              <a:t> funkcije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27452-37DD-137B-6CA4-CCBDD688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751" y="2010291"/>
            <a:ext cx="4991797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3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0CA1-FDFE-7A93-94D8-D4688071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C1744-CE0B-4B80-46BD-99A7172B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9" y="1923883"/>
            <a:ext cx="2692935" cy="4210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8CE20-783A-F71F-5AC3-0C44C6A3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81" y="1771334"/>
            <a:ext cx="2553056" cy="45154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EC982D-82B1-8362-5DF1-AAE0F57E9621}"/>
              </a:ext>
            </a:extLst>
          </p:cNvPr>
          <p:cNvCxnSpPr>
            <a:cxnSpLocks/>
          </p:cNvCxnSpPr>
          <p:nvPr/>
        </p:nvCxnSpPr>
        <p:spPr>
          <a:xfrm>
            <a:off x="3752850" y="4029074"/>
            <a:ext cx="67627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2EF658-C131-9FE9-6147-2C86C2145FED}"/>
              </a:ext>
            </a:extLst>
          </p:cNvPr>
          <p:cNvCxnSpPr>
            <a:cxnSpLocks/>
          </p:cNvCxnSpPr>
          <p:nvPr/>
        </p:nvCxnSpPr>
        <p:spPr>
          <a:xfrm>
            <a:off x="7258050" y="4029073"/>
            <a:ext cx="67627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8248142-AB66-8DA9-4DAA-384631B58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38" y="1721307"/>
            <a:ext cx="3016175" cy="46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6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26A3-1EB0-93A4-BB3F-16EAF333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C7F42-1885-53B1-1BB1-1052CE2AB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153" y="2038110"/>
            <a:ext cx="6763694" cy="3429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52FBFD-7A2A-D127-E283-1AFFF667082B}"/>
              </a:ext>
            </a:extLst>
          </p:cNvPr>
          <p:cNvSpPr txBox="1"/>
          <p:nvPr/>
        </p:nvSpPr>
        <p:spPr>
          <a:xfrm>
            <a:off x="2695575" y="5496164"/>
            <a:ext cx="679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Potrebno je povezati kosti ruku i nogu s kralježnicom</a:t>
            </a:r>
          </a:p>
        </p:txBody>
      </p:sp>
    </p:spTree>
    <p:extLst>
      <p:ext uri="{BB962C8B-B14F-4D97-AF65-F5344CB8AC3E}">
        <p14:creationId xmlns:p14="http://schemas.microsoft.com/office/powerpoint/2010/main" val="409988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D2E9-8E9E-A54B-1509-13A9C58A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Težine kostiju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033A-E8EF-21DD-D804-66108A7F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050" cy="4351338"/>
          </a:xfrm>
        </p:spPr>
        <p:txBody>
          <a:bodyPr/>
          <a:lstStyle/>
          <a:p>
            <a:r>
              <a:rPr lang="hr-HR" dirty="0"/>
              <a:t>označavaju koliko pomak neke kosti utječe na određeni poligon objekta</a:t>
            </a:r>
          </a:p>
          <a:p>
            <a:r>
              <a:rPr lang="hr-HR" dirty="0"/>
              <a:t>Blender omogućuje automatski dodjeljivanje težina</a:t>
            </a:r>
          </a:p>
          <a:p>
            <a:pPr lvl="1"/>
            <a:r>
              <a:rPr lang="hr-HR" dirty="0"/>
              <a:t>ponekad izaziva poteškoće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FDF24-3AFE-B4C0-4878-848E219D0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4775" y="4990060"/>
            <a:ext cx="3541978" cy="1803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C19C-1E2D-4F76-EF9B-7241B0334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9997" y="521945"/>
            <a:ext cx="30715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4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31FC-5428-0595-384B-0BC9E7F1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Ručno podešavanje težina kostiju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22839-C8D6-57B9-6444-CF0C5B1FA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95850" cy="4351338"/>
          </a:xfrm>
        </p:spPr>
        <p:txBody>
          <a:bodyPr/>
          <a:lstStyle/>
          <a:p>
            <a:r>
              <a:rPr lang="hr-HR" i="1" dirty="0"/>
              <a:t>Weight Paint </a:t>
            </a:r>
            <a:r>
              <a:rPr lang="hr-HR" dirty="0"/>
              <a:t>okruženje</a:t>
            </a:r>
          </a:p>
          <a:p>
            <a:r>
              <a:rPr lang="hr-HR" dirty="0"/>
              <a:t>nanošenje težina s kistom</a:t>
            </a:r>
          </a:p>
          <a:p>
            <a:r>
              <a:rPr lang="hr-HR" dirty="0"/>
              <a:t>postavke kista</a:t>
            </a:r>
          </a:p>
          <a:p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E9985-0767-417A-F971-635C506E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66" y="1690688"/>
            <a:ext cx="3172268" cy="224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D35B4-646C-ADF5-C21A-410685BED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659727"/>
            <a:ext cx="9753600" cy="6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5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1853-C05E-09E5-C7CB-30B9B704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Ručno podešavanje težina kostiju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8EC6B-1931-8968-AFD0-BF341B632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33" t="22683" r="3604" b="7831"/>
          <a:stretch/>
        </p:blipFill>
        <p:spPr>
          <a:xfrm>
            <a:off x="8858250" y="3578251"/>
            <a:ext cx="2609849" cy="2660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AC24F-BE50-8841-03A0-174519B2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21" y="1482452"/>
            <a:ext cx="4567553" cy="51925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00A108-5060-057F-BA68-E27CA4862E0E}"/>
              </a:ext>
            </a:extLst>
          </p:cNvPr>
          <p:cNvCxnSpPr/>
          <p:nvPr/>
        </p:nvCxnSpPr>
        <p:spPr>
          <a:xfrm flipV="1">
            <a:off x="5353050" y="3578251"/>
            <a:ext cx="3505200" cy="2270099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D9EDC9-5F08-E7F5-DDDC-C30D31CFF9B9}"/>
              </a:ext>
            </a:extLst>
          </p:cNvPr>
          <p:cNvCxnSpPr>
            <a:cxnSpLocks/>
          </p:cNvCxnSpPr>
          <p:nvPr/>
        </p:nvCxnSpPr>
        <p:spPr>
          <a:xfrm>
            <a:off x="5353050" y="5945981"/>
            <a:ext cx="3505200" cy="292894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30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4C65-00A3-5D00-DC1C-AB86397F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Pokreti nakon podešavanja težina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40D3C-F588-CB37-9A51-65C341AB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45" y="1928814"/>
            <a:ext cx="6808087" cy="3700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EA6C0-901F-D6EE-F2D5-6F1D2D0E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947" y="1603376"/>
            <a:ext cx="3071533" cy="43513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ACAAF9-84E5-A496-AF84-A3741337BD12}"/>
              </a:ext>
            </a:extLst>
          </p:cNvPr>
          <p:cNvCxnSpPr/>
          <p:nvPr/>
        </p:nvCxnSpPr>
        <p:spPr>
          <a:xfrm>
            <a:off x="4371975" y="3779045"/>
            <a:ext cx="56197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5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4CE7-212B-3DB2-2EA1-470EC86A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/>
              <a:t>Uvod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8373-4C9C-E254-E013-B17E9308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hr-HR" dirty="0"/>
              <a:t>izrada modela ljudskog lika</a:t>
            </a:r>
          </a:p>
          <a:p>
            <a:r>
              <a:rPr lang="hr-HR" dirty="0"/>
              <a:t>metode izrade animacija za model</a:t>
            </a:r>
          </a:p>
          <a:p>
            <a:r>
              <a:rPr lang="hr-HR" dirty="0"/>
              <a:t>korištenje alata:</a:t>
            </a:r>
          </a:p>
          <a:p>
            <a:pPr lvl="1"/>
            <a:r>
              <a:rPr lang="hr-HR" dirty="0"/>
              <a:t>Blender</a:t>
            </a:r>
          </a:p>
          <a:p>
            <a:pPr lvl="1"/>
            <a:r>
              <a:rPr lang="hr-HR" dirty="0"/>
              <a:t>Unreal Engine 5</a:t>
            </a:r>
          </a:p>
          <a:p>
            <a:pPr lvl="1"/>
            <a:r>
              <a:rPr lang="hr-HR" dirty="0"/>
              <a:t>Adobe Suite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C1E6D2-3265-C573-0102-82D17B22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24" y="522514"/>
            <a:ext cx="4650376" cy="58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6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DC5D-350F-2DF1-0AF1-E37CED52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animacije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D927D-B7D0-DB51-33D0-7EA1F3E5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00775" cy="4351338"/>
          </a:xfrm>
        </p:spPr>
        <p:txBody>
          <a:bodyPr/>
          <a:lstStyle/>
          <a:p>
            <a:r>
              <a:rPr lang="hr-HR" dirty="0"/>
              <a:t>okruženje </a:t>
            </a:r>
            <a:r>
              <a:rPr lang="hr-HR" i="1" dirty="0"/>
              <a:t>„Animation”</a:t>
            </a:r>
            <a:endParaRPr lang="hr-HR" dirty="0"/>
          </a:p>
          <a:p>
            <a:r>
              <a:rPr lang="hr-HR" dirty="0"/>
              <a:t>postavljanje ključnih okvira</a:t>
            </a:r>
          </a:p>
          <a:p>
            <a:pPr lvl="1"/>
            <a:r>
              <a:rPr lang="hr-HR" dirty="0"/>
              <a:t>označavaju promjenu vrijednosti</a:t>
            </a:r>
          </a:p>
          <a:p>
            <a:r>
              <a:rPr lang="hr-HR" dirty="0"/>
              <a:t>vremenska crta (engl. </a:t>
            </a:r>
            <a:r>
              <a:rPr lang="hr-HR" i="1" dirty="0"/>
              <a:t>timeline</a:t>
            </a:r>
            <a:r>
              <a:rPr lang="hr-HR" dirty="0"/>
              <a:t>)</a:t>
            </a:r>
          </a:p>
          <a:p>
            <a:r>
              <a:rPr lang="hr-HR" dirty="0"/>
              <a:t>trajanje animacije hodanja: 60 okvira</a:t>
            </a:r>
          </a:p>
          <a:p>
            <a:endParaRPr lang="hr-HR" dirty="0"/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298D1-40EA-07D3-FF7E-74400287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6125" y="4529025"/>
            <a:ext cx="7599749" cy="19638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C87CB3-02B5-6862-09BF-94C29EB687CE}"/>
              </a:ext>
            </a:extLst>
          </p:cNvPr>
          <p:cNvCxnSpPr/>
          <p:nvPr/>
        </p:nvCxnSpPr>
        <p:spPr>
          <a:xfrm flipH="1">
            <a:off x="7305675" y="4001294"/>
            <a:ext cx="838200" cy="78025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910F26-19A6-F46D-B04E-AAFF147030BE}"/>
              </a:ext>
            </a:extLst>
          </p:cNvPr>
          <p:cNvSpPr txBox="1"/>
          <p:nvPr/>
        </p:nvSpPr>
        <p:spPr>
          <a:xfrm>
            <a:off x="8210550" y="3762375"/>
            <a:ext cx="168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ključni okviri</a:t>
            </a:r>
          </a:p>
        </p:txBody>
      </p:sp>
    </p:spTree>
    <p:extLst>
      <p:ext uri="{BB962C8B-B14F-4D97-AF65-F5344CB8AC3E}">
        <p14:creationId xmlns:p14="http://schemas.microsoft.com/office/powerpoint/2010/main" val="181096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D534-855F-A329-27D0-88EB279A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animacije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2A40-5E96-3DC9-EB25-0E0B337A1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inicijalni položaj</a:t>
            </a:r>
          </a:p>
          <a:p>
            <a:r>
              <a:rPr lang="hr-HR" dirty="0"/>
              <a:t>postavljanje crte na 0. okvir</a:t>
            </a:r>
          </a:p>
          <a:p>
            <a:r>
              <a:rPr lang="hr-HR" dirty="0"/>
              <a:t>opcija „</a:t>
            </a:r>
            <a:r>
              <a:rPr lang="hr-HR" i="1" dirty="0"/>
              <a:t>Auto-keying</a:t>
            </a:r>
            <a:r>
              <a:rPr lang="hr-HR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23B53-5AD3-A261-DC18-F4F5D3F4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916" y="3300183"/>
            <a:ext cx="6211167" cy="3286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AA39C-F0C8-21AF-9C8A-4AE988B66185}"/>
              </a:ext>
            </a:extLst>
          </p:cNvPr>
          <p:cNvSpPr txBox="1"/>
          <p:nvPr/>
        </p:nvSpPr>
        <p:spPr>
          <a:xfrm>
            <a:off x="9782175" y="3352800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 okvir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AD200-D059-588A-7907-26AAEB87328A}"/>
              </a:ext>
            </a:extLst>
          </p:cNvPr>
          <p:cNvSpPr txBox="1"/>
          <p:nvPr/>
        </p:nvSpPr>
        <p:spPr>
          <a:xfrm>
            <a:off x="9229507" y="5196690"/>
            <a:ext cx="15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Auto-keying</a:t>
            </a:r>
          </a:p>
        </p:txBody>
      </p:sp>
    </p:spTree>
    <p:extLst>
      <p:ext uri="{BB962C8B-B14F-4D97-AF65-F5344CB8AC3E}">
        <p14:creationId xmlns:p14="http://schemas.microsoft.com/office/powerpoint/2010/main" val="224619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6DED-F07F-5C2A-08B8-0B1C5E11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Početni (i završni) položaj modela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62F16-DBB5-9712-8187-4EF3D56A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46" y="1933338"/>
            <a:ext cx="8019108" cy="42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4031-62A7-DD12-80EC-CCCD8387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animacije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3FEE-90A8-A43D-F617-84EA54150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na sredinu animacije se postavlja preokrenut ključni okviri</a:t>
            </a:r>
          </a:p>
          <a:p>
            <a:pPr lvl="1"/>
            <a:r>
              <a:rPr lang="hr-HR" dirty="0"/>
              <a:t>položaj tijela = lijeva ruka naprijed, desna noga naprijed</a:t>
            </a:r>
          </a:p>
          <a:p>
            <a:r>
              <a:rPr lang="hr-HR" dirty="0"/>
              <a:t>sredina = 30. okvir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15E54-394A-1908-474A-0DEFF1C67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5654" y="3429000"/>
            <a:ext cx="7880691" cy="2890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A253-57CE-AF5A-4850-AF2EE48BDC07}"/>
              </a:ext>
            </a:extLst>
          </p:cNvPr>
          <p:cNvSpPr txBox="1"/>
          <p:nvPr/>
        </p:nvSpPr>
        <p:spPr>
          <a:xfrm>
            <a:off x="2155654" y="6349861"/>
            <a:ext cx="788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Vremenska crta nakon svih promjena</a:t>
            </a:r>
          </a:p>
        </p:txBody>
      </p:sp>
    </p:spTree>
    <p:extLst>
      <p:ext uri="{BB962C8B-B14F-4D97-AF65-F5344CB8AC3E}">
        <p14:creationId xmlns:p14="http://schemas.microsoft.com/office/powerpoint/2010/main" val="194043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BF16-DCAA-14EA-6C23-E0B2AF0E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Cijela animacija hodanja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A94E-7A31-F6CC-F54E-935AFB29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446276"/>
            <a:ext cx="5534025" cy="5246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77352-7A3A-B246-0ADE-CD6822AAD6C1}"/>
              </a:ext>
            </a:extLst>
          </p:cNvPr>
          <p:cNvSpPr txBox="1"/>
          <p:nvPr/>
        </p:nvSpPr>
        <p:spPr>
          <a:xfrm>
            <a:off x="7462837" y="6108459"/>
            <a:ext cx="443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Videozapis:</a:t>
            </a:r>
            <a:br>
              <a:rPr lang="hr-HR" dirty="0"/>
            </a:br>
            <a:r>
              <a:rPr lang="hr-HR" sz="1400" dirty="0">
                <a:hlinkClick r:id="rId3"/>
              </a:rPr>
              <a:t>https://www.youtube.com/watch?v=62mSzBrr1hI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89936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1311-2A44-9DBF-9EE5-CB202595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200" dirty="0"/>
              <a:t>Izrada animacije s programskim kodom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CA743-A294-4CCE-4D63-3683E0C3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Python</a:t>
            </a:r>
          </a:p>
          <a:p>
            <a:r>
              <a:rPr lang="hr-HR" dirty="0"/>
              <a:t>BPY = Blender Python</a:t>
            </a:r>
          </a:p>
          <a:p>
            <a:r>
              <a:rPr lang="hr-HR" dirty="0"/>
              <a:t>vrlo opširni API</a:t>
            </a:r>
          </a:p>
        </p:txBody>
      </p:sp>
    </p:spTree>
    <p:extLst>
      <p:ext uri="{BB962C8B-B14F-4D97-AF65-F5344CB8AC3E}">
        <p14:creationId xmlns:p14="http://schemas.microsoft.com/office/powerpoint/2010/main" val="1162142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E586-8CCB-13B4-BAB3-75772519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r-HR" dirty="0"/>
              <a:t>Primjer programskog koda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48179-BF62-C5C8-FCFC-8C6C75F4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1381"/>
            <a:ext cx="10515600" cy="6097248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import </a:t>
            </a:r>
            <a:r>
              <a:rPr lang="hr-HR" sz="1050" dirty="0" err="1">
                <a:latin typeface="Consolas" panose="020B0609020204030204" pitchFamily="49" charset="0"/>
              </a:rPr>
              <a:t>bpy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import </a:t>
            </a:r>
            <a:r>
              <a:rPr lang="hr-HR" sz="1050" dirty="0" err="1">
                <a:latin typeface="Consolas" panose="020B0609020204030204" pitchFamily="49" charset="0"/>
              </a:rPr>
              <a:t>math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ctx</a:t>
            </a:r>
            <a:r>
              <a:rPr lang="hr-HR" sz="1050" dirty="0">
                <a:latin typeface="Consolas" panose="020B0609020204030204" pitchFamily="49" charset="0"/>
              </a:rPr>
              <a:t> = </a:t>
            </a:r>
            <a:r>
              <a:rPr lang="hr-HR" sz="1050" dirty="0" err="1">
                <a:latin typeface="Consolas" panose="020B0609020204030204" pitchFamily="49" charset="0"/>
              </a:rPr>
              <a:t>bpy.context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</a:t>
            </a:r>
            <a:r>
              <a:rPr lang="hr-HR" sz="1050" dirty="0" err="1">
                <a:latin typeface="Consolas" panose="020B0609020204030204" pitchFamily="49" charset="0"/>
              </a:rPr>
              <a:t>Setting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armature to </a:t>
            </a:r>
            <a:r>
              <a:rPr lang="hr-HR" sz="1050" dirty="0" err="1">
                <a:latin typeface="Consolas" panose="020B0609020204030204" pitchFamily="49" charset="0"/>
              </a:rPr>
              <a:t>be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active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object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object</a:t>
            </a:r>
            <a:r>
              <a:rPr lang="hr-HR" sz="1050" dirty="0">
                <a:latin typeface="Consolas" panose="020B0609020204030204" pitchFamily="49" charset="0"/>
              </a:rPr>
              <a:t> = </a:t>
            </a:r>
            <a:r>
              <a:rPr lang="hr-HR" sz="1050" dirty="0" err="1">
                <a:latin typeface="Consolas" panose="020B0609020204030204" pitchFamily="49" charset="0"/>
              </a:rPr>
              <a:t>bpy.data.objects</a:t>
            </a:r>
            <a:r>
              <a:rPr lang="hr-HR" sz="1050" dirty="0">
                <a:latin typeface="Consolas" panose="020B0609020204030204" pitchFamily="49" charset="0"/>
              </a:rPr>
              <a:t>['Armature']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ctx.view_layer.objects.active</a:t>
            </a:r>
            <a:r>
              <a:rPr lang="hr-HR" sz="1050" dirty="0">
                <a:latin typeface="Consolas" panose="020B0609020204030204" pitchFamily="49" charset="0"/>
              </a:rPr>
              <a:t> = </a:t>
            </a:r>
            <a:r>
              <a:rPr lang="hr-HR" sz="1050" dirty="0" err="1">
                <a:latin typeface="Consolas" panose="020B0609020204030204" pitchFamily="49" charset="0"/>
              </a:rPr>
              <a:t>object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</a:t>
            </a:r>
            <a:r>
              <a:rPr lang="hr-HR" sz="1050" dirty="0" err="1">
                <a:latin typeface="Consolas" panose="020B0609020204030204" pitchFamily="49" charset="0"/>
              </a:rPr>
              <a:t>If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object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is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loaded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correctly</a:t>
            </a:r>
            <a:r>
              <a:rPr lang="hr-HR" sz="1050" dirty="0">
                <a:latin typeface="Consolas" panose="020B0609020204030204" pitchFamily="49" charset="0"/>
              </a:rPr>
              <a:t>, set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mode to POSE; </a:t>
            </a:r>
            <a:r>
              <a:rPr lang="hr-HR" sz="1050" dirty="0" err="1">
                <a:latin typeface="Consolas" panose="020B0609020204030204" pitchFamily="49" charset="0"/>
              </a:rPr>
              <a:t>needed</a:t>
            </a:r>
            <a:r>
              <a:rPr lang="hr-HR" sz="1050" dirty="0">
                <a:latin typeface="Consolas" panose="020B0609020204030204" pitchFamily="49" charset="0"/>
              </a:rPr>
              <a:t> for </a:t>
            </a:r>
            <a:r>
              <a:rPr lang="hr-HR" sz="1050" dirty="0" err="1">
                <a:latin typeface="Consolas" panose="020B0609020204030204" pitchFamily="49" charset="0"/>
              </a:rPr>
              <a:t>animation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if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ctx.object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is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not</a:t>
            </a:r>
            <a:r>
              <a:rPr lang="hr-HR" sz="1050" dirty="0">
                <a:latin typeface="Consolas" panose="020B0609020204030204" pitchFamily="49" charset="0"/>
              </a:rPr>
              <a:t> None: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print(ctx.object.name)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print(</a:t>
            </a:r>
            <a:r>
              <a:rPr lang="hr-HR" sz="1050" dirty="0" err="1">
                <a:latin typeface="Consolas" panose="020B0609020204030204" pitchFamily="49" charset="0"/>
              </a:rPr>
              <a:t>ctx.object.mode</a:t>
            </a:r>
            <a:r>
              <a:rPr lang="hr-HR" sz="105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bpy.ops.object.mode_set</a:t>
            </a:r>
            <a:r>
              <a:rPr lang="hr-HR" sz="1050" dirty="0">
                <a:latin typeface="Consolas" panose="020B0609020204030204" pitchFamily="49" charset="0"/>
              </a:rPr>
              <a:t>(mode='POSE', </a:t>
            </a:r>
            <a:r>
              <a:rPr lang="hr-HR" sz="1050" dirty="0" err="1">
                <a:latin typeface="Consolas" panose="020B0609020204030204" pitchFamily="49" charset="0"/>
              </a:rPr>
              <a:t>toggle</a:t>
            </a:r>
            <a:r>
              <a:rPr lang="hr-HR" sz="1050" dirty="0">
                <a:latin typeface="Consolas" panose="020B0609020204030204" pitchFamily="49" charset="0"/>
              </a:rPr>
              <a:t>=</a:t>
            </a:r>
            <a:r>
              <a:rPr lang="hr-HR" sz="1050" dirty="0" err="1">
                <a:latin typeface="Consolas" panose="020B0609020204030204" pitchFamily="49" charset="0"/>
              </a:rPr>
              <a:t>False</a:t>
            </a:r>
            <a:r>
              <a:rPr lang="hr-HR" sz="105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print(</a:t>
            </a:r>
            <a:r>
              <a:rPr lang="hr-HR" sz="1050" dirty="0" err="1">
                <a:latin typeface="Consolas" panose="020B0609020204030204" pitchFamily="49" charset="0"/>
              </a:rPr>
              <a:t>ctx.object.mode</a:t>
            </a:r>
            <a:r>
              <a:rPr lang="hr-HR" sz="1050" dirty="0">
                <a:latin typeface="Consolas" panose="020B0609020204030204" pitchFamily="49" charset="0"/>
              </a:rPr>
              <a:t> + " " + </a:t>
            </a:r>
            <a:r>
              <a:rPr lang="hr-HR" sz="1050" dirty="0" err="1">
                <a:latin typeface="Consolas" panose="020B0609020204030204" pitchFamily="49" charset="0"/>
              </a:rPr>
              <a:t>ctx.mode</a:t>
            </a:r>
            <a:r>
              <a:rPr lang="hr-HR" sz="105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pbone</a:t>
            </a:r>
            <a:r>
              <a:rPr lang="hr-HR" sz="1050" dirty="0">
                <a:latin typeface="Consolas" panose="020B0609020204030204" pitchFamily="49" charset="0"/>
              </a:rPr>
              <a:t> = </a:t>
            </a:r>
            <a:r>
              <a:rPr lang="hr-HR" sz="1050" dirty="0" err="1">
                <a:latin typeface="Consolas" panose="020B0609020204030204" pitchFamily="49" charset="0"/>
              </a:rPr>
              <a:t>object.pose.bones</a:t>
            </a:r>
            <a:r>
              <a:rPr lang="hr-HR" sz="1050" dirty="0">
                <a:latin typeface="Consolas" panose="020B0609020204030204" pitchFamily="49" charset="0"/>
              </a:rPr>
              <a:t>['</a:t>
            </a:r>
            <a:r>
              <a:rPr lang="hr-HR" sz="1050" dirty="0" err="1">
                <a:latin typeface="Consolas" panose="020B0609020204030204" pitchFamily="49" charset="0"/>
              </a:rPr>
              <a:t>Head</a:t>
            </a:r>
            <a:r>
              <a:rPr lang="hr-HR" sz="1050" dirty="0">
                <a:latin typeface="Consolas" panose="020B0609020204030204" pitchFamily="49" charset="0"/>
              </a:rPr>
              <a:t>']</a:t>
            </a: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Set </a:t>
            </a:r>
            <a:r>
              <a:rPr lang="hr-HR" sz="1050" dirty="0" err="1">
                <a:latin typeface="Consolas" panose="020B0609020204030204" pitchFamily="49" charset="0"/>
              </a:rPr>
              <a:t>rotation</a:t>
            </a:r>
            <a:r>
              <a:rPr lang="hr-HR" sz="1050" dirty="0">
                <a:latin typeface="Consolas" panose="020B0609020204030204" pitchFamily="49" charset="0"/>
              </a:rPr>
              <a:t> mode to Euler XYZ, </a:t>
            </a:r>
            <a:r>
              <a:rPr lang="hr-HR" sz="1050" dirty="0" err="1">
                <a:latin typeface="Consolas" panose="020B0609020204030204" pitchFamily="49" charset="0"/>
              </a:rPr>
              <a:t>easier</a:t>
            </a:r>
            <a:r>
              <a:rPr lang="hr-HR" sz="1050" dirty="0">
                <a:latin typeface="Consolas" panose="020B0609020204030204" pitchFamily="49" charset="0"/>
              </a:rPr>
              <a:t> to </a:t>
            </a:r>
            <a:r>
              <a:rPr lang="hr-HR" sz="1050" dirty="0" err="1">
                <a:latin typeface="Consolas" panose="020B0609020204030204" pitchFamily="49" charset="0"/>
              </a:rPr>
              <a:t>understand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</a:t>
            </a:r>
            <a:r>
              <a:rPr lang="hr-HR" sz="1050" dirty="0" err="1">
                <a:latin typeface="Consolas" panose="020B0609020204030204" pitchFamily="49" charset="0"/>
              </a:rPr>
              <a:t>than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default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quaternions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pbone.rotation_mode</a:t>
            </a:r>
            <a:r>
              <a:rPr lang="hr-HR" sz="1050" dirty="0">
                <a:latin typeface="Consolas" panose="020B0609020204030204" pitchFamily="49" charset="0"/>
              </a:rPr>
              <a:t> = 'XYZ'</a:t>
            </a: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</a:t>
            </a:r>
            <a:r>
              <a:rPr lang="hr-HR" sz="1050" dirty="0" err="1">
                <a:latin typeface="Consolas" panose="020B0609020204030204" pitchFamily="49" charset="0"/>
              </a:rPr>
              <a:t>selecting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axis</a:t>
            </a:r>
            <a:r>
              <a:rPr lang="hr-HR" sz="1050" dirty="0">
                <a:latin typeface="Consolas" panose="020B0609020204030204" pitchFamily="49" charset="0"/>
              </a:rPr>
              <a:t> (bone </a:t>
            </a:r>
            <a:r>
              <a:rPr lang="hr-HR" sz="1050" dirty="0" err="1">
                <a:latin typeface="Consolas" panose="020B0609020204030204" pitchFamily="49" charset="0"/>
              </a:rPr>
              <a:t>local</a:t>
            </a:r>
            <a:r>
              <a:rPr lang="hr-HR" sz="1050" dirty="0">
                <a:latin typeface="Consolas" panose="020B0609020204030204" pitchFamily="49" charset="0"/>
              </a:rPr>
              <a:t>) </a:t>
            </a:r>
            <a:r>
              <a:rPr lang="hr-HR" sz="1050" dirty="0" err="1">
                <a:latin typeface="Consolas" panose="020B0609020204030204" pitchFamily="49" charset="0"/>
              </a:rPr>
              <a:t>and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of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rotation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axis</a:t>
            </a:r>
            <a:r>
              <a:rPr lang="hr-HR" sz="1050" dirty="0">
                <a:latin typeface="Consolas" panose="020B0609020204030204" pitchFamily="49" charset="0"/>
              </a:rPr>
              <a:t> = 'Z'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 = 3</a:t>
            </a: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#pbone.rotation_euler.rotate_axis(axis, </a:t>
            </a:r>
            <a:r>
              <a:rPr lang="hr-HR" sz="1050" dirty="0" err="1">
                <a:latin typeface="Consolas" panose="020B0609020204030204" pitchFamily="49" charset="0"/>
              </a:rPr>
              <a:t>math.radians</a:t>
            </a:r>
            <a:r>
              <a:rPr lang="hr-HR" sz="1050" dirty="0">
                <a:latin typeface="Consolas" panose="020B0609020204030204" pitchFamily="49" charset="0"/>
              </a:rPr>
              <a:t>(</a:t>
            </a: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#bpy.ops.object.mode_set(mode='OBJECT')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#pbone.keyframe_insert(data_path="rotation_euler", </a:t>
            </a:r>
            <a:r>
              <a:rPr lang="hr-HR" sz="1050" dirty="0" err="1">
                <a:latin typeface="Consolas" panose="020B0609020204030204" pitchFamily="49" charset="0"/>
              </a:rPr>
              <a:t>frame</a:t>
            </a:r>
            <a:r>
              <a:rPr lang="hr-HR" sz="1050" dirty="0">
                <a:latin typeface="Consolas" panose="020B0609020204030204" pitchFamily="49" charset="0"/>
              </a:rPr>
              <a:t>=0)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for i </a:t>
            </a:r>
            <a:r>
              <a:rPr lang="hr-HR" sz="1050" dirty="0" err="1">
                <a:latin typeface="Consolas" panose="020B0609020204030204" pitchFamily="49" charset="0"/>
              </a:rPr>
              <a:t>in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range</a:t>
            </a:r>
            <a:r>
              <a:rPr lang="hr-HR" sz="1050" dirty="0">
                <a:latin typeface="Consolas" panose="020B0609020204030204" pitchFamily="49" charset="0"/>
              </a:rPr>
              <a:t>(0, 61):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if</a:t>
            </a:r>
            <a:r>
              <a:rPr lang="hr-HR" sz="1050" dirty="0">
                <a:latin typeface="Consolas" panose="020B0609020204030204" pitchFamily="49" charset="0"/>
              </a:rPr>
              <a:t>(i % 15 == 0):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    </a:t>
            </a: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 *= -1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pbone.rotation_euler.rotate_axis</a:t>
            </a:r>
            <a:r>
              <a:rPr lang="hr-HR" sz="1050" dirty="0">
                <a:latin typeface="Consolas" panose="020B0609020204030204" pitchFamily="49" charset="0"/>
              </a:rPr>
              <a:t>(</a:t>
            </a:r>
            <a:r>
              <a:rPr lang="hr-HR" sz="1050" dirty="0" err="1">
                <a:latin typeface="Consolas" panose="020B0609020204030204" pitchFamily="49" charset="0"/>
              </a:rPr>
              <a:t>axis</a:t>
            </a:r>
            <a:r>
              <a:rPr lang="hr-HR" sz="1050" dirty="0">
                <a:latin typeface="Consolas" panose="020B0609020204030204" pitchFamily="49" charset="0"/>
              </a:rPr>
              <a:t>, </a:t>
            </a:r>
            <a:r>
              <a:rPr lang="hr-HR" sz="1050" dirty="0" err="1">
                <a:latin typeface="Consolas" panose="020B0609020204030204" pitchFamily="49" charset="0"/>
              </a:rPr>
              <a:t>math.radians</a:t>
            </a:r>
            <a:r>
              <a:rPr lang="hr-HR" sz="1050" dirty="0">
                <a:latin typeface="Consolas" panose="020B0609020204030204" pitchFamily="49" charset="0"/>
              </a:rPr>
              <a:t>(</a:t>
            </a: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bpy.ops.object.mode_set</a:t>
            </a:r>
            <a:r>
              <a:rPr lang="hr-HR" sz="1050" dirty="0">
                <a:latin typeface="Consolas" panose="020B0609020204030204" pitchFamily="49" charset="0"/>
              </a:rPr>
              <a:t>(mode='OBJECT')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pbone.keyframe_insert</a:t>
            </a:r>
            <a:r>
              <a:rPr lang="hr-HR" sz="1050" dirty="0">
                <a:latin typeface="Consolas" panose="020B0609020204030204" pitchFamily="49" charset="0"/>
              </a:rPr>
              <a:t>(</a:t>
            </a:r>
            <a:r>
              <a:rPr lang="hr-HR" sz="1050" dirty="0" err="1">
                <a:latin typeface="Consolas" panose="020B0609020204030204" pitchFamily="49" charset="0"/>
              </a:rPr>
              <a:t>data_path</a:t>
            </a:r>
            <a:r>
              <a:rPr lang="hr-HR" sz="1050" dirty="0">
                <a:latin typeface="Consolas" panose="020B0609020204030204" pitchFamily="49" charset="0"/>
              </a:rPr>
              <a:t>="</a:t>
            </a:r>
            <a:r>
              <a:rPr lang="hr-HR" sz="1050" dirty="0" err="1">
                <a:latin typeface="Consolas" panose="020B0609020204030204" pitchFamily="49" charset="0"/>
              </a:rPr>
              <a:t>rotation_euler</a:t>
            </a:r>
            <a:r>
              <a:rPr lang="hr-HR" sz="1050" dirty="0">
                <a:latin typeface="Consolas" panose="020B0609020204030204" pitchFamily="49" charset="0"/>
              </a:rPr>
              <a:t>", </a:t>
            </a:r>
            <a:r>
              <a:rPr lang="hr-HR" sz="1050" dirty="0" err="1">
                <a:latin typeface="Consolas" panose="020B0609020204030204" pitchFamily="49" charset="0"/>
              </a:rPr>
              <a:t>frame</a:t>
            </a:r>
            <a:r>
              <a:rPr lang="hr-HR" sz="1050" dirty="0">
                <a:latin typeface="Consolas" panose="020B0609020204030204" pitchFamily="49" charset="0"/>
              </a:rPr>
              <a:t>=i)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bpy.ops.object.mode_set</a:t>
            </a:r>
            <a:r>
              <a:rPr lang="hr-HR" sz="1050" dirty="0">
                <a:latin typeface="Consolas" panose="020B0609020204030204" pitchFamily="49" charset="0"/>
              </a:rPr>
              <a:t>(mode='POSE')</a:t>
            </a:r>
          </a:p>
        </p:txBody>
      </p:sp>
    </p:spTree>
    <p:extLst>
      <p:ext uri="{BB962C8B-B14F-4D97-AF65-F5344CB8AC3E}">
        <p14:creationId xmlns:p14="http://schemas.microsoft.com/office/powerpoint/2010/main" val="1113501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8DB5-CFCA-3F46-459C-0E7A0ED2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3800" dirty="0"/>
              <a:t>Odabir sustava za pokretanje te </a:t>
            </a:r>
            <a:br>
              <a:rPr lang="hr-HR" sz="3800" dirty="0"/>
            </a:br>
            <a:r>
              <a:rPr lang="hr-HR" sz="3800" dirty="0"/>
              <a:t>prelazak u </a:t>
            </a:r>
            <a:r>
              <a:rPr lang="hr-HR" sz="3800" i="1" dirty="0"/>
              <a:t>Pose Mode</a:t>
            </a:r>
            <a:endParaRPr lang="hr-HR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9760-151F-6385-6FEC-FFCF26923382}"/>
              </a:ext>
            </a:extLst>
          </p:cNvPr>
          <p:cNvSpPr>
            <a:spLocks noGrp="1"/>
          </p:cNvSpPr>
          <p:nvPr>
            <p:ph idx="1"/>
          </p:nvPr>
        </p:nvSpPr>
        <p:spPr>
          <a:ln w="28575">
            <a:solidFill>
              <a:schemeClr val="bg1">
                <a:lumMod val="65000"/>
              </a:schemeClr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# </a:t>
            </a:r>
            <a:r>
              <a:rPr lang="hr-HR" dirty="0" err="1">
                <a:latin typeface="Consolas" panose="020B0609020204030204" pitchFamily="49" charset="0"/>
              </a:rPr>
              <a:t>Setting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the</a:t>
            </a:r>
            <a:r>
              <a:rPr lang="hr-HR" dirty="0">
                <a:latin typeface="Consolas" panose="020B0609020204030204" pitchFamily="49" charset="0"/>
              </a:rPr>
              <a:t> armature to </a:t>
            </a:r>
            <a:r>
              <a:rPr lang="hr-HR" dirty="0" err="1">
                <a:latin typeface="Consolas" panose="020B0609020204030204" pitchFamily="49" charset="0"/>
              </a:rPr>
              <a:t>be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the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active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object</a:t>
            </a: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</a:rPr>
              <a:t>object</a:t>
            </a:r>
            <a:r>
              <a:rPr lang="hr-HR" dirty="0">
                <a:latin typeface="Consolas" panose="020B0609020204030204" pitchFamily="49" charset="0"/>
              </a:rPr>
              <a:t> = </a:t>
            </a:r>
            <a:r>
              <a:rPr lang="hr-HR" dirty="0" err="1">
                <a:latin typeface="Consolas" panose="020B0609020204030204" pitchFamily="49" charset="0"/>
              </a:rPr>
              <a:t>bpy.data.objects</a:t>
            </a:r>
            <a:r>
              <a:rPr lang="hr-HR" dirty="0">
                <a:latin typeface="Consolas" panose="020B0609020204030204" pitchFamily="49" charset="0"/>
              </a:rPr>
              <a:t>['Armature']</a:t>
            </a:r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</a:rPr>
              <a:t>ctx.view_layer.objects.active</a:t>
            </a:r>
            <a:r>
              <a:rPr lang="hr-HR" dirty="0">
                <a:latin typeface="Consolas" panose="020B0609020204030204" pitchFamily="49" charset="0"/>
              </a:rPr>
              <a:t> = </a:t>
            </a:r>
            <a:r>
              <a:rPr lang="hr-HR" dirty="0" err="1">
                <a:latin typeface="Consolas" panose="020B0609020204030204" pitchFamily="49" charset="0"/>
              </a:rPr>
              <a:t>object</a:t>
            </a: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# </a:t>
            </a:r>
            <a:r>
              <a:rPr lang="hr-HR" dirty="0" err="1">
                <a:latin typeface="Consolas" panose="020B0609020204030204" pitchFamily="49" charset="0"/>
              </a:rPr>
              <a:t>If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object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is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loaded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correctly</a:t>
            </a:r>
            <a:r>
              <a:rPr lang="hr-HR" dirty="0">
                <a:latin typeface="Consolas" panose="020B0609020204030204" pitchFamily="49" charset="0"/>
              </a:rPr>
              <a:t>, set </a:t>
            </a:r>
            <a:r>
              <a:rPr lang="hr-HR" dirty="0" err="1">
                <a:latin typeface="Consolas" panose="020B0609020204030204" pitchFamily="49" charset="0"/>
              </a:rPr>
              <a:t>the</a:t>
            </a:r>
            <a:r>
              <a:rPr lang="hr-HR" dirty="0">
                <a:latin typeface="Consolas" panose="020B0609020204030204" pitchFamily="49" charset="0"/>
              </a:rPr>
              <a:t> mode to POSE; </a:t>
            </a:r>
            <a:r>
              <a:rPr lang="hr-HR" dirty="0" err="1">
                <a:latin typeface="Consolas" panose="020B0609020204030204" pitchFamily="49" charset="0"/>
              </a:rPr>
              <a:t>needed</a:t>
            </a:r>
            <a:r>
              <a:rPr lang="hr-HR" dirty="0">
                <a:latin typeface="Consolas" panose="020B0609020204030204" pitchFamily="49" charset="0"/>
              </a:rPr>
              <a:t> for </a:t>
            </a:r>
            <a:r>
              <a:rPr lang="hr-HR" dirty="0" err="1">
                <a:latin typeface="Consolas" panose="020B0609020204030204" pitchFamily="49" charset="0"/>
              </a:rPr>
              <a:t>animation</a:t>
            </a: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</a:rPr>
              <a:t>if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ctx.object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is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not</a:t>
            </a:r>
            <a:r>
              <a:rPr lang="hr-HR" dirty="0">
                <a:latin typeface="Consolas" panose="020B0609020204030204" pitchFamily="49" charset="0"/>
              </a:rPr>
              <a:t> None:</a:t>
            </a: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    print(ctx.object.name)</a:t>
            </a: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    print(</a:t>
            </a:r>
            <a:r>
              <a:rPr lang="hr-HR" dirty="0" err="1">
                <a:latin typeface="Consolas" panose="020B0609020204030204" pitchFamily="49" charset="0"/>
              </a:rPr>
              <a:t>ctx.object.mode</a:t>
            </a:r>
            <a:r>
              <a:rPr lang="hr-H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    </a:t>
            </a:r>
            <a:r>
              <a:rPr lang="hr-HR" dirty="0" err="1">
                <a:latin typeface="Consolas" panose="020B0609020204030204" pitchFamily="49" charset="0"/>
              </a:rPr>
              <a:t>bpy.ops.object.mode_set</a:t>
            </a:r>
            <a:r>
              <a:rPr lang="hr-HR" dirty="0">
                <a:latin typeface="Consolas" panose="020B0609020204030204" pitchFamily="49" charset="0"/>
              </a:rPr>
              <a:t>(mode='POSE', </a:t>
            </a:r>
            <a:r>
              <a:rPr lang="hr-HR" dirty="0" err="1">
                <a:latin typeface="Consolas" panose="020B0609020204030204" pitchFamily="49" charset="0"/>
              </a:rPr>
              <a:t>toggle</a:t>
            </a:r>
            <a:r>
              <a:rPr lang="hr-HR" dirty="0">
                <a:latin typeface="Consolas" panose="020B0609020204030204" pitchFamily="49" charset="0"/>
              </a:rPr>
              <a:t>=</a:t>
            </a:r>
            <a:r>
              <a:rPr lang="hr-HR" dirty="0" err="1">
                <a:latin typeface="Consolas" panose="020B0609020204030204" pitchFamily="49" charset="0"/>
              </a:rPr>
              <a:t>False</a:t>
            </a:r>
            <a:r>
              <a:rPr lang="hr-H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    print(</a:t>
            </a:r>
            <a:r>
              <a:rPr lang="hr-HR" dirty="0" err="1">
                <a:latin typeface="Consolas" panose="020B0609020204030204" pitchFamily="49" charset="0"/>
              </a:rPr>
              <a:t>ctx.object.mode</a:t>
            </a:r>
            <a:r>
              <a:rPr lang="hr-HR" dirty="0">
                <a:latin typeface="Consolas" panose="020B0609020204030204" pitchFamily="49" charset="0"/>
              </a:rPr>
              <a:t> + " " + </a:t>
            </a:r>
            <a:r>
              <a:rPr lang="hr-HR" dirty="0" err="1">
                <a:latin typeface="Consolas" panose="020B0609020204030204" pitchFamily="49" charset="0"/>
              </a:rPr>
              <a:t>ctx.mode</a:t>
            </a:r>
            <a:r>
              <a:rPr lang="hr-H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</a:rPr>
              <a:t>pbone</a:t>
            </a:r>
            <a:r>
              <a:rPr lang="hr-HR" dirty="0">
                <a:latin typeface="Consolas" panose="020B0609020204030204" pitchFamily="49" charset="0"/>
              </a:rPr>
              <a:t> = </a:t>
            </a:r>
            <a:r>
              <a:rPr lang="hr-HR" dirty="0" err="1">
                <a:latin typeface="Consolas" panose="020B0609020204030204" pitchFamily="49" charset="0"/>
              </a:rPr>
              <a:t>object.pose.bones</a:t>
            </a:r>
            <a:r>
              <a:rPr lang="hr-HR" dirty="0">
                <a:latin typeface="Consolas" panose="020B0609020204030204" pitchFamily="49" charset="0"/>
              </a:rPr>
              <a:t>['</a:t>
            </a:r>
            <a:r>
              <a:rPr lang="hr-HR" dirty="0" err="1">
                <a:latin typeface="Consolas" panose="020B0609020204030204" pitchFamily="49" charset="0"/>
              </a:rPr>
              <a:t>Head</a:t>
            </a:r>
            <a:r>
              <a:rPr lang="hr-HR" dirty="0">
                <a:latin typeface="Consolas" panose="020B0609020204030204" pitchFamily="49" charset="0"/>
              </a:rPr>
              <a:t>']</a:t>
            </a:r>
          </a:p>
          <a:p>
            <a:pPr marL="0" indent="0">
              <a:buNone/>
            </a:pPr>
            <a:endParaRPr lang="hr-H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99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51AA-F41B-9237-6FF6-3F94A412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296"/>
          </a:xfrm>
        </p:spPr>
        <p:txBody>
          <a:bodyPr>
            <a:normAutofit/>
          </a:bodyPr>
          <a:lstStyle/>
          <a:p>
            <a:r>
              <a:rPr lang="hr-HR" dirty="0"/>
              <a:t>Odabir osi za rotaciju te kut rotacije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3021-FBEF-F1BA-65C5-52B447D9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204"/>
            <a:ext cx="10515600" cy="5073196"/>
          </a:xfrm>
          <a:ln w="28575"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 Set </a:t>
            </a:r>
            <a:r>
              <a:rPr lang="hr-HR" sz="1800" dirty="0" err="1">
                <a:latin typeface="Consolas" panose="020B0609020204030204" pitchFamily="49" charset="0"/>
              </a:rPr>
              <a:t>rotation</a:t>
            </a:r>
            <a:r>
              <a:rPr lang="hr-HR" sz="1800" dirty="0">
                <a:latin typeface="Consolas" panose="020B0609020204030204" pitchFamily="49" charset="0"/>
              </a:rPr>
              <a:t> mode to Euler XYZ, </a:t>
            </a:r>
            <a:r>
              <a:rPr lang="hr-HR" sz="1800" dirty="0" err="1">
                <a:latin typeface="Consolas" panose="020B0609020204030204" pitchFamily="49" charset="0"/>
              </a:rPr>
              <a:t>easier</a:t>
            </a:r>
            <a:r>
              <a:rPr lang="hr-HR" sz="1800" dirty="0">
                <a:latin typeface="Consolas" panose="020B0609020204030204" pitchFamily="49" charset="0"/>
              </a:rPr>
              <a:t> to </a:t>
            </a:r>
            <a:r>
              <a:rPr lang="hr-HR" sz="1800" dirty="0" err="1">
                <a:latin typeface="Consolas" panose="020B0609020204030204" pitchFamily="49" charset="0"/>
              </a:rPr>
              <a:t>understand</a:t>
            </a: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 </a:t>
            </a:r>
            <a:r>
              <a:rPr lang="hr-HR" sz="1800" dirty="0" err="1">
                <a:latin typeface="Consolas" panose="020B0609020204030204" pitchFamily="49" charset="0"/>
              </a:rPr>
              <a:t>than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default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quaternions</a:t>
            </a: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 err="1">
                <a:latin typeface="Consolas" panose="020B0609020204030204" pitchFamily="49" charset="0"/>
              </a:rPr>
              <a:t>pbone.rotation_mode</a:t>
            </a:r>
            <a:r>
              <a:rPr lang="hr-HR" sz="1800" dirty="0">
                <a:latin typeface="Consolas" panose="020B0609020204030204" pitchFamily="49" charset="0"/>
              </a:rPr>
              <a:t> = 'XYZ'</a:t>
            </a:r>
          </a:p>
          <a:p>
            <a:pPr marL="0" indent="0">
              <a:spcBef>
                <a:spcPts val="100"/>
              </a:spcBef>
              <a:buNone/>
            </a:pP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 </a:t>
            </a:r>
            <a:r>
              <a:rPr lang="hr-HR" sz="1800" dirty="0" err="1">
                <a:latin typeface="Consolas" panose="020B0609020204030204" pitchFamily="49" charset="0"/>
              </a:rPr>
              <a:t>selecting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the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axis</a:t>
            </a:r>
            <a:r>
              <a:rPr lang="hr-HR" sz="1800" dirty="0">
                <a:latin typeface="Consolas" panose="020B0609020204030204" pitchFamily="49" charset="0"/>
              </a:rPr>
              <a:t> (bone </a:t>
            </a:r>
            <a:r>
              <a:rPr lang="hr-HR" sz="1800" dirty="0" err="1">
                <a:latin typeface="Consolas" panose="020B0609020204030204" pitchFamily="49" charset="0"/>
              </a:rPr>
              <a:t>local</a:t>
            </a:r>
            <a:r>
              <a:rPr lang="hr-HR" sz="1800" dirty="0">
                <a:latin typeface="Consolas" panose="020B0609020204030204" pitchFamily="49" charset="0"/>
              </a:rPr>
              <a:t>) </a:t>
            </a:r>
            <a:r>
              <a:rPr lang="hr-HR" sz="1800" dirty="0" err="1">
                <a:latin typeface="Consolas" panose="020B0609020204030204" pitchFamily="49" charset="0"/>
              </a:rPr>
              <a:t>and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the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of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the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rotation</a:t>
            </a: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 err="1">
                <a:latin typeface="Consolas" panose="020B0609020204030204" pitchFamily="49" charset="0"/>
              </a:rPr>
              <a:t>axis</a:t>
            </a:r>
            <a:r>
              <a:rPr lang="hr-HR" sz="1800" dirty="0">
                <a:latin typeface="Consolas" panose="020B0609020204030204" pitchFamily="49" charset="0"/>
              </a:rPr>
              <a:t> = 'Z'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 = 3</a:t>
            </a:r>
          </a:p>
          <a:p>
            <a:pPr marL="0" indent="0">
              <a:spcBef>
                <a:spcPts val="100"/>
              </a:spcBef>
              <a:buNone/>
            </a:pP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#pbone.rotation_euler.rotate_axis(axis, </a:t>
            </a:r>
            <a:r>
              <a:rPr lang="hr-HR" sz="1800" dirty="0" err="1">
                <a:latin typeface="Consolas" panose="020B0609020204030204" pitchFamily="49" charset="0"/>
              </a:rPr>
              <a:t>math.radians</a:t>
            </a:r>
            <a:r>
              <a:rPr lang="hr-HR" sz="1800" dirty="0">
                <a:latin typeface="Consolas" panose="020B0609020204030204" pitchFamily="49" charset="0"/>
              </a:rPr>
              <a:t>(</a:t>
            </a: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#bpy.ops.object.mode_set(mode='OBJECT')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#pbone.keyframe_insert(data_path="rotation_euler", </a:t>
            </a:r>
            <a:r>
              <a:rPr lang="hr-HR" sz="1800" dirty="0" err="1">
                <a:latin typeface="Consolas" panose="020B0609020204030204" pitchFamily="49" charset="0"/>
              </a:rPr>
              <a:t>frame</a:t>
            </a:r>
            <a:r>
              <a:rPr lang="hr-HR" sz="1800" dirty="0">
                <a:latin typeface="Consolas" panose="020B0609020204030204" pitchFamily="49" charset="0"/>
              </a:rPr>
              <a:t>=0)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for i </a:t>
            </a:r>
            <a:r>
              <a:rPr lang="hr-HR" sz="1800" dirty="0" err="1">
                <a:latin typeface="Consolas" panose="020B0609020204030204" pitchFamily="49" charset="0"/>
              </a:rPr>
              <a:t>in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range</a:t>
            </a:r>
            <a:r>
              <a:rPr lang="hr-HR" sz="1800" dirty="0">
                <a:latin typeface="Consolas" panose="020B0609020204030204" pitchFamily="49" charset="0"/>
              </a:rPr>
              <a:t>(0, 61):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if</a:t>
            </a:r>
            <a:r>
              <a:rPr lang="hr-HR" sz="1800" dirty="0">
                <a:latin typeface="Consolas" panose="020B0609020204030204" pitchFamily="49" charset="0"/>
              </a:rPr>
              <a:t>(i % 15 == 0):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    </a:t>
            </a: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 *= -1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pbone.rotation_euler.rotate_axis</a:t>
            </a:r>
            <a:r>
              <a:rPr lang="hr-HR" sz="1800" dirty="0">
                <a:latin typeface="Consolas" panose="020B0609020204030204" pitchFamily="49" charset="0"/>
              </a:rPr>
              <a:t>(</a:t>
            </a:r>
            <a:r>
              <a:rPr lang="hr-HR" sz="1800" dirty="0" err="1">
                <a:latin typeface="Consolas" panose="020B0609020204030204" pitchFamily="49" charset="0"/>
              </a:rPr>
              <a:t>axis</a:t>
            </a:r>
            <a:r>
              <a:rPr lang="hr-HR" sz="1800" dirty="0">
                <a:latin typeface="Consolas" panose="020B0609020204030204" pitchFamily="49" charset="0"/>
              </a:rPr>
              <a:t>, </a:t>
            </a:r>
            <a:r>
              <a:rPr lang="hr-HR" sz="1800" dirty="0" err="1">
                <a:latin typeface="Consolas" panose="020B0609020204030204" pitchFamily="49" charset="0"/>
              </a:rPr>
              <a:t>math.radians</a:t>
            </a:r>
            <a:r>
              <a:rPr lang="hr-HR" sz="1800" dirty="0">
                <a:latin typeface="Consolas" panose="020B0609020204030204" pitchFamily="49" charset="0"/>
              </a:rPr>
              <a:t>(</a:t>
            </a: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bpy.ops.object.mode_set</a:t>
            </a:r>
            <a:r>
              <a:rPr lang="hr-HR" sz="1800" dirty="0">
                <a:latin typeface="Consolas" panose="020B0609020204030204" pitchFamily="49" charset="0"/>
              </a:rPr>
              <a:t>(mode='OBJECT')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pbone.keyframe_insert</a:t>
            </a:r>
            <a:r>
              <a:rPr lang="hr-HR" sz="1800" dirty="0">
                <a:latin typeface="Consolas" panose="020B0609020204030204" pitchFamily="49" charset="0"/>
              </a:rPr>
              <a:t>(</a:t>
            </a:r>
            <a:r>
              <a:rPr lang="hr-HR" sz="1800" dirty="0" err="1">
                <a:latin typeface="Consolas" panose="020B0609020204030204" pitchFamily="49" charset="0"/>
              </a:rPr>
              <a:t>data_path</a:t>
            </a:r>
            <a:r>
              <a:rPr lang="hr-HR" sz="1800" dirty="0">
                <a:latin typeface="Consolas" panose="020B0609020204030204" pitchFamily="49" charset="0"/>
              </a:rPr>
              <a:t>="</a:t>
            </a:r>
            <a:r>
              <a:rPr lang="hr-HR" sz="1800" dirty="0" err="1">
                <a:latin typeface="Consolas" panose="020B0609020204030204" pitchFamily="49" charset="0"/>
              </a:rPr>
              <a:t>rotation_euler</a:t>
            </a:r>
            <a:r>
              <a:rPr lang="hr-HR" sz="1800" dirty="0">
                <a:latin typeface="Consolas" panose="020B0609020204030204" pitchFamily="49" charset="0"/>
              </a:rPr>
              <a:t>", </a:t>
            </a:r>
            <a:r>
              <a:rPr lang="hr-HR" sz="1800" dirty="0" err="1">
                <a:latin typeface="Consolas" panose="020B0609020204030204" pitchFamily="49" charset="0"/>
              </a:rPr>
              <a:t>frame</a:t>
            </a:r>
            <a:r>
              <a:rPr lang="hr-HR" sz="1800" dirty="0">
                <a:latin typeface="Consolas" panose="020B0609020204030204" pitchFamily="49" charset="0"/>
              </a:rPr>
              <a:t>=i)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bpy.ops.object.mode_set</a:t>
            </a:r>
            <a:r>
              <a:rPr lang="hr-HR" sz="1800" dirty="0">
                <a:latin typeface="Consolas" panose="020B0609020204030204" pitchFamily="49" charset="0"/>
              </a:rPr>
              <a:t>(mode='POSE')</a:t>
            </a:r>
          </a:p>
          <a:p>
            <a:pPr marL="0" indent="0">
              <a:buNone/>
            </a:pPr>
            <a:endParaRPr lang="hr-HR" sz="1800" b="1" dirty="0"/>
          </a:p>
        </p:txBody>
      </p:sp>
    </p:spTree>
    <p:extLst>
      <p:ext uri="{BB962C8B-B14F-4D97-AF65-F5344CB8AC3E}">
        <p14:creationId xmlns:p14="http://schemas.microsoft.com/office/powerpoint/2010/main" val="949539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61EA-6745-6BB5-119F-7C54A964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 modela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24FC-479A-21CD-0B0E-4685D63B0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modeli video igara</a:t>
            </a:r>
          </a:p>
          <a:p>
            <a:r>
              <a:rPr lang="hr-HR" dirty="0"/>
              <a:t>modeli u reklamama</a:t>
            </a:r>
          </a:p>
          <a:p>
            <a:r>
              <a:rPr lang="hr-HR" dirty="0"/>
              <a:t>ostale primjene</a:t>
            </a:r>
          </a:p>
        </p:txBody>
      </p:sp>
    </p:spTree>
    <p:extLst>
      <p:ext uri="{BB962C8B-B14F-4D97-AF65-F5344CB8AC3E}">
        <p14:creationId xmlns:p14="http://schemas.microsoft.com/office/powerpoint/2010/main" val="336732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C782-E928-EA58-C670-B276B4C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Izrada modela</a:t>
            </a:r>
            <a:r>
              <a:rPr lang="hr-HR" dirty="0"/>
              <a:t> i animacija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E54-37BE-9B26-62E5-09F3C65BE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napravljen u programu Blender</a:t>
            </a:r>
            <a:endParaRPr lang="en-US" dirty="0"/>
          </a:p>
          <a:p>
            <a:r>
              <a:rPr lang="en-US" dirty="0"/>
              <a:t>izrada samog modela</a:t>
            </a:r>
          </a:p>
          <a:p>
            <a:r>
              <a:rPr lang="en-US" dirty="0"/>
              <a:t>izrada sustava za pokretanje modela</a:t>
            </a:r>
          </a:p>
          <a:p>
            <a:r>
              <a:rPr lang="en-US" dirty="0"/>
              <a:t>pode</a:t>
            </a:r>
            <a:r>
              <a:rPr lang="hr-HR" dirty="0"/>
              <a:t>šavanje težina kostiju</a:t>
            </a:r>
          </a:p>
          <a:p>
            <a:r>
              <a:rPr lang="hr-HR" dirty="0"/>
              <a:t>izrada animacija</a:t>
            </a:r>
          </a:p>
        </p:txBody>
      </p:sp>
      <p:pic>
        <p:nvPicPr>
          <p:cNvPr id="2052" name="Picture 4" descr="Introduction — Blender Manual">
            <a:extLst>
              <a:ext uri="{FF2B5EF4-FFF2-40B4-BE49-F238E27FC236}">
                <a16:creationId xmlns:a16="http://schemas.microsoft.com/office/drawing/2014/main" id="{A73E823F-93F5-2BE3-34BC-56923B5FA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87" t="-1950" r="24358" b="1950"/>
          <a:stretch/>
        </p:blipFill>
        <p:spPr bwMode="auto">
          <a:xfrm>
            <a:off x="7600950" y="1627947"/>
            <a:ext cx="4229100" cy="474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84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246-9AE9-8ECD-977C-C63612A3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 u video igrama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99D7-D84C-90C5-DF7E-DB1C5A716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Unreal Engine 5</a:t>
            </a:r>
          </a:p>
          <a:p>
            <a:r>
              <a:rPr lang="hr-HR" dirty="0"/>
              <a:t>korištenje modela kao model glavnog igrača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8D692-EB14-46AF-D574-1D2BA2C3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14" y="2941292"/>
            <a:ext cx="4758653" cy="371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940CF-E167-328E-762F-55AD522FD977}"/>
              </a:ext>
            </a:extLst>
          </p:cNvPr>
          <p:cNvSpPr txBox="1"/>
          <p:nvPr/>
        </p:nvSpPr>
        <p:spPr>
          <a:xfrm>
            <a:off x="6878808" y="6066653"/>
            <a:ext cx="2738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Videozapis:</a:t>
            </a:r>
            <a:br>
              <a:rPr lang="hr-HR" dirty="0"/>
            </a:br>
            <a:r>
              <a:rPr lang="hr-HR" sz="1400" dirty="0">
                <a:hlinkClick r:id="rId3"/>
              </a:rPr>
              <a:t>https://youtu.be/ig0YCiu3QSs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926373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E71A-E434-477E-53A7-7EED2651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Moguće poteškoće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46678-083D-7A59-FD18-244B3ACEA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hr-HR" dirty="0"/>
              <a:t>krivi smjer normala</a:t>
            </a:r>
          </a:p>
          <a:p>
            <a:r>
              <a:rPr lang="hr-HR" dirty="0"/>
              <a:t>krivo postavljene veličine prilikom izvoza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08C34-8847-04FF-C981-999CC250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326" y="1564490"/>
            <a:ext cx="4467474" cy="4873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040AD-2B83-E23D-9B41-5EE10B6AE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3776" y="3429000"/>
            <a:ext cx="3181899" cy="32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57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B9AF-2252-03AF-5C2C-6587B12E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 u reklamama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42A7C-5739-5929-ED4A-7FAF3224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17" y="1819049"/>
            <a:ext cx="9089366" cy="4115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035C0F-A6D0-B185-4C5A-1D66931C3931}"/>
              </a:ext>
            </a:extLst>
          </p:cNvPr>
          <p:cNvSpPr txBox="1"/>
          <p:nvPr/>
        </p:nvSpPr>
        <p:spPr>
          <a:xfrm>
            <a:off x="1551317" y="6062436"/>
            <a:ext cx="90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Videozapis: </a:t>
            </a:r>
            <a:r>
              <a:rPr lang="hr-HR" sz="1400" dirty="0">
                <a:hlinkClick r:id="rId3"/>
              </a:rPr>
              <a:t>https://youtu.be/GxqVAxPcYo4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414073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51FF-8D34-FA29-D45B-6892CD6B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Ostale primjene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73F4-A1FD-2DBC-C144-F0C2AE463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modeli u filmovima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6B51B-9165-8B6A-811D-65FA1345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45" y="2823995"/>
            <a:ext cx="8265088" cy="31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11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87E1-AA81-FD45-98BE-9A9FE8EE9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Ostale primjene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6C23-2554-25FD-8872-B45CEA533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modeli za medicinske aplikacije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C3394-474E-4568-9EED-0E691992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785590"/>
            <a:ext cx="856417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74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1F3D-1CB0-5340-C8F6-EFDF25B9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Moguća poboljšanja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212C2-5E81-4EB5-7BE4-D6B3A0D80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dodavanje teksture</a:t>
            </a:r>
          </a:p>
          <a:p>
            <a:r>
              <a:rPr lang="hr-HR" dirty="0"/>
              <a:t>poboljšanje animacije</a:t>
            </a:r>
          </a:p>
          <a:p>
            <a:pPr lvl="1"/>
            <a:r>
              <a:rPr lang="hr-HR" dirty="0"/>
              <a:t>detaljnija obrada</a:t>
            </a:r>
          </a:p>
          <a:p>
            <a:pPr lvl="1"/>
            <a:r>
              <a:rPr lang="hr-HR" i="1" dirty="0" err="1"/>
              <a:t>Motion</a:t>
            </a:r>
            <a:r>
              <a:rPr lang="hr-HR" i="1" dirty="0"/>
              <a:t> </a:t>
            </a:r>
            <a:r>
              <a:rPr lang="hr-HR" i="1" dirty="0" err="1"/>
              <a:t>capture</a:t>
            </a:r>
            <a:endParaRPr lang="hr-HR" i="1" dirty="0"/>
          </a:p>
          <a:p>
            <a:r>
              <a:rPr lang="hr-HR" dirty="0"/>
              <a:t>iskustvo</a:t>
            </a:r>
          </a:p>
        </p:txBody>
      </p:sp>
    </p:spTree>
    <p:extLst>
      <p:ext uri="{BB962C8B-B14F-4D97-AF65-F5344CB8AC3E}">
        <p14:creationId xmlns:p14="http://schemas.microsoft.com/office/powerpoint/2010/main" val="2202853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6B9B-2C28-7C97-9A2D-757CFE19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9EAB-9007-BA3F-90B6-B104A0FE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4150" cy="4351338"/>
          </a:xfrm>
        </p:spPr>
        <p:txBody>
          <a:bodyPr/>
          <a:lstStyle/>
          <a:p>
            <a:r>
              <a:rPr lang="hr-HR" dirty="0"/>
              <a:t>izrada modela i animacija je vrlo zahtjevna</a:t>
            </a:r>
          </a:p>
          <a:p>
            <a:pPr lvl="1"/>
            <a:r>
              <a:rPr lang="hr-HR" dirty="0"/>
              <a:t>ukoliko se žele postići realistični rezultati</a:t>
            </a:r>
          </a:p>
          <a:p>
            <a:r>
              <a:rPr lang="hr-HR" dirty="0"/>
              <a:t>zahtjeva puno vremena</a:t>
            </a:r>
          </a:p>
          <a:p>
            <a:r>
              <a:rPr lang="hr-HR" dirty="0"/>
              <a:t>za izradu realističnih animacija</a:t>
            </a:r>
          </a:p>
          <a:p>
            <a:pPr lvl="1"/>
            <a:r>
              <a:rPr lang="hr-HR" dirty="0"/>
              <a:t>potrebno iskustvo i znanje o animacijama</a:t>
            </a:r>
          </a:p>
          <a:p>
            <a:r>
              <a:rPr lang="hr-HR" dirty="0"/>
              <a:t>primjena u raznim područjima</a:t>
            </a:r>
          </a:p>
        </p:txBody>
      </p:sp>
    </p:spTree>
    <p:extLst>
      <p:ext uri="{BB962C8B-B14F-4D97-AF65-F5344CB8AC3E}">
        <p14:creationId xmlns:p14="http://schemas.microsoft.com/office/powerpoint/2010/main" val="1493138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C485-1353-E0A1-2B74-183919465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r-HR" dirty="0"/>
              <a:t>Hvala na pozornosti!</a:t>
            </a:r>
          </a:p>
        </p:txBody>
      </p:sp>
    </p:spTree>
    <p:extLst>
      <p:ext uri="{BB962C8B-B14F-4D97-AF65-F5344CB8AC3E}">
        <p14:creationId xmlns:p14="http://schemas.microsoft.com/office/powerpoint/2010/main" val="241411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EBDD-67D6-F861-1066-7F355BFE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Izvori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5348-552F-2C95-4CF7-D57AAEAC8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2"/>
              </a:rPr>
              <a:t>https://web.twindom.com/human-3d-body-scan-dataset-for-research-from-3d-scans/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3"/>
              </a:rPr>
              <a:t>https://docs.blender.org/manual/en/latest/animation/armatures/skinning/introduction.html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4"/>
              </a:rPr>
              <a:t>https://i.ytimg.com/vi/ZmiZ6VkSJBE/maxresdefault.jpg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5"/>
              </a:rPr>
              <a:t>https://docs.blender.org/manual/en/2.79/rigging/armatures/bones/selecting.html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6"/>
              </a:rPr>
              <a:t>https://screencrush.com/best-cgi-characters-in-movies/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7"/>
              </a:rPr>
              <a:t>https://anatomy3datlas.com/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endParaRPr lang="hr-HR" dirty="0"/>
          </a:p>
          <a:p>
            <a:pPr marL="514350" indent="-514350">
              <a:buFont typeface="+mj-lt"/>
              <a:buAutoNum type="arabicParenR"/>
            </a:pPr>
            <a:endParaRPr lang="hr-HR" dirty="0"/>
          </a:p>
          <a:p>
            <a:pPr marL="514350" indent="-514350">
              <a:buFont typeface="+mj-lt"/>
              <a:buAutoNum type="arabicParenR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64259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EB47A-F83D-08B4-91DF-B069180A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modela ljudskog lika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6065-9700-D0D6-54A7-AA80332C6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167" y="1516753"/>
            <a:ext cx="10515600" cy="2769497"/>
          </a:xfrm>
        </p:spPr>
        <p:txBody>
          <a:bodyPr>
            <a:normAutofit/>
          </a:bodyPr>
          <a:lstStyle/>
          <a:p>
            <a:r>
              <a:rPr lang="hr-HR" dirty="0"/>
              <a:t>izrada poligonalne mreže modela</a:t>
            </a:r>
          </a:p>
          <a:p>
            <a:r>
              <a:rPr lang="hr-HR" dirty="0"/>
              <a:t>početni poligon – kocke</a:t>
            </a:r>
          </a:p>
          <a:p>
            <a:r>
              <a:rPr lang="hr-HR" dirty="0"/>
              <a:t>transformacije</a:t>
            </a:r>
          </a:p>
          <a:p>
            <a:pPr lvl="1"/>
            <a:r>
              <a:rPr lang="hr-HR" dirty="0"/>
              <a:t>funkcija </a:t>
            </a:r>
            <a:r>
              <a:rPr lang="hr-HR" i="1" dirty="0"/>
              <a:t>Extrude</a:t>
            </a:r>
            <a:endParaRPr lang="hr-HR" dirty="0"/>
          </a:p>
          <a:p>
            <a:pPr lvl="1"/>
            <a:r>
              <a:rPr lang="hr-HR" dirty="0"/>
              <a:t>pomicanje vrhova poligona</a:t>
            </a:r>
          </a:p>
          <a:p>
            <a:pPr lvl="1"/>
            <a:r>
              <a:rPr lang="hr-HR" dirty="0"/>
              <a:t>modifikatori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AF56-7D26-01C4-2FC0-D5456F27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625" y="4007434"/>
            <a:ext cx="2952592" cy="265563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F2D995-8B51-0064-A0A3-60B9F0040A5A}"/>
              </a:ext>
            </a:extLst>
          </p:cNvPr>
          <p:cNvCxnSpPr/>
          <p:nvPr/>
        </p:nvCxnSpPr>
        <p:spPr>
          <a:xfrm>
            <a:off x="7436692" y="5341247"/>
            <a:ext cx="1054359" cy="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AF34DA-99F9-363D-3B30-3D0105F7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641" y="2020680"/>
            <a:ext cx="2952592" cy="45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8CD6-553C-AFF7-E47A-A80E5C59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Blender – </a:t>
            </a:r>
            <a:r>
              <a:rPr lang="hr-HR" i="1" dirty="0"/>
              <a:t>Edit Mode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262A4-B638-74A1-4A59-7A8C9679A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/>
              <a:t>Funkcija </a:t>
            </a:r>
            <a:r>
              <a:rPr lang="hr-HR" i="1" dirty="0"/>
              <a:t>Extrude</a:t>
            </a:r>
            <a:endParaRPr lang="hr-H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C5D0C4-2588-E23A-DDCE-294F7A466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699" y="3006726"/>
            <a:ext cx="5260301" cy="24774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DD753-458A-12B7-8CCA-BDB1DCD23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/>
              <a:t>Pomicanje vrhova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62A39E-1A97-BD83-B8FB-427E24514B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8875" y="3024742"/>
            <a:ext cx="5559816" cy="2477431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6C64D74-6BB5-0092-73AE-7A576FD90CE8}"/>
              </a:ext>
            </a:extLst>
          </p:cNvPr>
          <p:cNvSpPr/>
          <p:nvPr/>
        </p:nvSpPr>
        <p:spPr>
          <a:xfrm>
            <a:off x="7058025" y="3914775"/>
            <a:ext cx="238125" cy="2286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4881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43F7-40FD-C1B1-C7F1-2F98398D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Blender - modifikatori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478D-CD04-1298-A2C5-E5A414B87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operacije koje utječu na geometriju objekta</a:t>
            </a:r>
          </a:p>
          <a:p>
            <a:r>
              <a:rPr lang="hr-HR" dirty="0"/>
              <a:t>korišten </a:t>
            </a:r>
            <a:r>
              <a:rPr lang="hr-HR" i="1" dirty="0"/>
              <a:t>„Mirror”</a:t>
            </a:r>
            <a:r>
              <a:rPr lang="hr-HR" dirty="0"/>
              <a:t> modifikator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873D7-90C8-3E2B-9909-D7A7E28FC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9041" y="3206291"/>
            <a:ext cx="3353268" cy="328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4CD80-CB74-0745-0C77-52713B1F9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9693" y="3206291"/>
            <a:ext cx="4244185" cy="3286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90118A-4B56-025F-F9E6-CD9646B792C5}"/>
              </a:ext>
            </a:extLst>
          </p:cNvPr>
          <p:cNvSpPr/>
          <p:nvPr/>
        </p:nvSpPr>
        <p:spPr>
          <a:xfrm>
            <a:off x="2266950" y="4219575"/>
            <a:ext cx="2809875" cy="5715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42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157-2314-DD52-CEC4-F800B8D5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Proces izrade modela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28BB0-FA67-470C-29F7-A613AFC44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9666" t="5524" r="8774" b="3518"/>
          <a:stretch/>
        </p:blipFill>
        <p:spPr>
          <a:xfrm>
            <a:off x="1019174" y="2611436"/>
            <a:ext cx="2571751" cy="2590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FAA51-8ECE-F5FA-46DB-4BB69E6DB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7123" y="2223264"/>
            <a:ext cx="3462603" cy="336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86445-422C-B3B6-60F0-9CD13E572D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62" r="17764"/>
          <a:stretch/>
        </p:blipFill>
        <p:spPr>
          <a:xfrm>
            <a:off x="9096374" y="1802511"/>
            <a:ext cx="2752725" cy="42086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087E38-987C-38EA-5B2C-C524022745DD}"/>
              </a:ext>
            </a:extLst>
          </p:cNvPr>
          <p:cNvCxnSpPr/>
          <p:nvPr/>
        </p:nvCxnSpPr>
        <p:spPr>
          <a:xfrm>
            <a:off x="3876675" y="3906834"/>
            <a:ext cx="58102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5314AC-908D-7695-AA12-AE6B84F9F334}"/>
              </a:ext>
            </a:extLst>
          </p:cNvPr>
          <p:cNvCxnSpPr/>
          <p:nvPr/>
        </p:nvCxnSpPr>
        <p:spPr>
          <a:xfrm>
            <a:off x="8353425" y="3917943"/>
            <a:ext cx="58102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4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2592-C504-E6DA-6557-11146A76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Proces izrade modela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08A0A-2E8E-7136-3AF9-0301633F1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2" r="17764"/>
          <a:stretch/>
        </p:blipFill>
        <p:spPr>
          <a:xfrm>
            <a:off x="838200" y="2021586"/>
            <a:ext cx="2752725" cy="4208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97CAD-1506-2DFF-7FD2-D4E713C2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26" y="2233049"/>
            <a:ext cx="3742823" cy="3785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BC9BC-D318-AC8F-5236-4785231AC7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3" r="8354"/>
          <a:stretch/>
        </p:blipFill>
        <p:spPr>
          <a:xfrm>
            <a:off x="8706350" y="2396337"/>
            <a:ext cx="3267076" cy="34591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9726-EAF4-A69D-B43D-7B6FFE1FB67D}"/>
              </a:ext>
            </a:extLst>
          </p:cNvPr>
          <p:cNvCxnSpPr/>
          <p:nvPr/>
        </p:nvCxnSpPr>
        <p:spPr>
          <a:xfrm>
            <a:off x="3643563" y="4154484"/>
            <a:ext cx="58102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26FE49-5E0F-0759-AA67-ECA5979E8650}"/>
              </a:ext>
            </a:extLst>
          </p:cNvPr>
          <p:cNvCxnSpPr/>
          <p:nvPr/>
        </p:nvCxnSpPr>
        <p:spPr>
          <a:xfrm>
            <a:off x="8125325" y="4154484"/>
            <a:ext cx="58102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5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B5E0-D708-5CFA-C8C2-D26A40C0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 izrade modela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7483D-D905-B0DA-1DD8-D611D0FC1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3324" y="1593135"/>
            <a:ext cx="3096490" cy="489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8710B-3D26-7744-4A91-B5098C8A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2188" y="1593134"/>
            <a:ext cx="3334387" cy="4580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7D4CEB-1BF5-3A54-23D9-9196091A7903}"/>
              </a:ext>
            </a:extLst>
          </p:cNvPr>
          <p:cNvSpPr txBox="1"/>
          <p:nvPr/>
        </p:nvSpPr>
        <p:spPr>
          <a:xfrm>
            <a:off x="7362188" y="6173619"/>
            <a:ext cx="333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Uz Catmull-Clark podjelu</a:t>
            </a:r>
          </a:p>
        </p:txBody>
      </p:sp>
    </p:spTree>
    <p:extLst>
      <p:ext uri="{BB962C8B-B14F-4D97-AF65-F5344CB8AC3E}">
        <p14:creationId xmlns:p14="http://schemas.microsoft.com/office/powerpoint/2010/main" val="3283479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</Template>
  <TotalTime>132</TotalTime>
  <Words>1173</Words>
  <Application>Microsoft Office PowerPoint</Application>
  <PresentationFormat>Widescreen</PresentationFormat>
  <Paragraphs>195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Consolas</vt:lpstr>
      <vt:lpstr>Univers</vt:lpstr>
      <vt:lpstr>GradientVTI</vt:lpstr>
      <vt:lpstr>Modeli ljudskih likova</vt:lpstr>
      <vt:lpstr>Uvod</vt:lpstr>
      <vt:lpstr>Izrada modela i animacija</vt:lpstr>
      <vt:lpstr>Izrada modela ljudskog lika</vt:lpstr>
      <vt:lpstr>Blender – Edit Mode</vt:lpstr>
      <vt:lpstr>Blender - modifikatori</vt:lpstr>
      <vt:lpstr>Proces izrade modela</vt:lpstr>
      <vt:lpstr>Proces izrade modela</vt:lpstr>
      <vt:lpstr>Rezultat izrade modela</vt:lpstr>
      <vt:lpstr>Izrada modela pomoću MB-Lab</vt:lpstr>
      <vt:lpstr>Izrada sustava za pokretanje</vt:lpstr>
      <vt:lpstr>Izrada sustava za pokretanje</vt:lpstr>
      <vt:lpstr>Izrada sustava za pokretanje</vt:lpstr>
      <vt:lpstr>Izrada sustava za pokretanje</vt:lpstr>
      <vt:lpstr>Izrada sustava za pokretanje</vt:lpstr>
      <vt:lpstr>Težine kostiju</vt:lpstr>
      <vt:lpstr>Ručno podešavanje težina kostiju</vt:lpstr>
      <vt:lpstr>Ručno podešavanje težina kostiju</vt:lpstr>
      <vt:lpstr>Pokreti nakon podešavanja težina</vt:lpstr>
      <vt:lpstr>Izrada animacije</vt:lpstr>
      <vt:lpstr>Izrada animacije</vt:lpstr>
      <vt:lpstr>Početni (i završni) položaj modela</vt:lpstr>
      <vt:lpstr>Izrada animacije</vt:lpstr>
      <vt:lpstr>Cijela animacija hodanja</vt:lpstr>
      <vt:lpstr>Izrada animacije s programskim kodom</vt:lpstr>
      <vt:lpstr>Primjer programskog koda</vt:lpstr>
      <vt:lpstr>Odabir sustava za pokretanje te  prelazak u Pose Mode</vt:lpstr>
      <vt:lpstr>Odabir osi za rotaciju te kut rotacije</vt:lpstr>
      <vt:lpstr>Primjena modela</vt:lpstr>
      <vt:lpstr>Primjena u video igrama</vt:lpstr>
      <vt:lpstr>Moguće poteškoće</vt:lpstr>
      <vt:lpstr>Primjena u reklamama</vt:lpstr>
      <vt:lpstr>Ostale primjene</vt:lpstr>
      <vt:lpstr>Ostale primjene</vt:lpstr>
      <vt:lpstr>Moguća poboljšanja</vt:lpstr>
      <vt:lpstr>Zaključak</vt:lpstr>
      <vt:lpstr>Hvala na pozornosti!</vt:lpstr>
      <vt:lpstr>Izvori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 ljudskih likova</dc:title>
  <dc:creator>Adam Ergotić</dc:creator>
  <cp:lastModifiedBy>Adam Ergotić</cp:lastModifiedBy>
  <cp:revision>20</cp:revision>
  <dcterms:created xsi:type="dcterms:W3CDTF">2022-07-04T11:09:46Z</dcterms:created>
  <dcterms:modified xsi:type="dcterms:W3CDTF">2022-07-04T13:21:49Z</dcterms:modified>
</cp:coreProperties>
</file>